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7" r:id="rId3"/>
    <p:sldId id="259" r:id="rId4"/>
    <p:sldId id="263" r:id="rId5"/>
    <p:sldId id="266" r:id="rId6"/>
    <p:sldId id="265" r:id="rId7"/>
    <p:sldId id="264" r:id="rId8"/>
    <p:sldId id="269" r:id="rId9"/>
    <p:sldId id="26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0" autoAdjust="0"/>
    <p:restoredTop sz="94660"/>
  </p:normalViewPr>
  <p:slideViewPr>
    <p:cSldViewPr snapToGrid="0">
      <p:cViewPr varScale="1">
        <p:scale>
          <a:sx n="66" d="100"/>
          <a:sy n="66" d="100"/>
        </p:scale>
        <p:origin x="4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155B8-6B34-4FB7-9E34-358CE8BFC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6D237D-136E-40A7-9703-91D95A636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83226F-C220-4EEE-92FE-D8F58E56D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BDDEE4-9BBD-41A5-8540-1A59CF146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9400B0-5C05-4FE6-AADD-1078DC5E9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8884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16AA9-AF6B-4873-8263-7B5B2F251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4939C6-0072-4C4B-ADD8-FC294B3C4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A8D88B-6E02-4765-A1F0-97DFB5AD2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ABCCF4-B0F4-4B13-8F4E-85053791D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B4C68E-C605-43FE-BA48-0C2DA7CCE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917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8A1BFAA-E18C-407E-9A61-6DFF8CF501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434C42-7FF5-464D-9693-DDE62110A0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39D9DE-1ADC-4E10-B59D-231595AF6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213892-7859-4CB7-9D28-44098EBC8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9C9A9A-E42B-4B43-91BC-9F8671967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42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9F4642-764E-408F-BDB0-17AEA5305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BBBC0F-E9F5-4ABD-950C-938BE08EC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2E8652-96BA-4315-B56E-80997203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19C8B9-7661-44F3-8A62-0A86EA78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B35EDE-D307-4CD2-A744-7FAA9CC30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170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015B6D-CD36-4A62-B86B-1706BD17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BD9725-17B8-4B60-B7A1-9E1421D9C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76015A-3608-4714-912F-14F511A4B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0336FC-2113-4437-BDA1-9B87C439D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DBB00C-14CB-41E1-9056-075C53125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857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DC1F4-B724-4245-94FA-1CCB68A0E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34C556-29F3-4643-A113-FA09D7072B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E0E78C-3075-410A-9EB8-EAE4B7C77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2F9CC0-E692-436F-A5AF-FED77501A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FD1132-AF6A-40E6-99EA-A85F89E15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EB544F-1898-416D-BA2F-1843999BF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482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5393BF-E932-432B-9E48-1D94A5F2D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3BBFA7-85D5-4F73-9A40-737DC5C21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62485B-8ED5-4976-BDD4-7741690BE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6B16F8-1E12-457B-8DF8-9915E8CEB2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0C44B4-6648-4C69-91BC-FD0A8EDE67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AA6EBB-098D-491D-AA38-6BB763442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DFDAA95-D17F-402A-8FD7-73A1E9EEE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FA67EA5-03A2-4859-B609-46F6EA1BF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066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1196C3-B1D6-4913-8AF4-44D9C4950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C2922C-54EE-4A03-BAEC-B2F2E02D4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D25F7C-5F5A-44E3-9CFB-8512B7F46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843AE99-228F-468A-B6F1-1F326D6EC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13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D1BE141-35DD-4DFF-83A6-EB6037281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24CBD68-9F6F-4D43-9254-CAE8C052E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B51924-8845-4E65-AF8C-45F81547E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875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8FFB4-443E-41BE-834F-0944EF92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718D46-EFD0-4DA8-944F-85D60103B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9FF3D9-727A-4CE6-8EB8-CDB3C48235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A6E71F-A7E1-410E-A410-9CB53013C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F1D360-0D09-494B-8708-B2494B40D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70AA65-C6D0-43F8-AA27-03AB842BE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410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F97EF4-6AF7-4D4A-8A57-3248612E9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F59CF34-87A1-4B5F-A2CE-02EE502E0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56A804-09A6-4243-9807-3C7D00A54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3165AC-6899-406D-B09C-67AAAF19D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9E42C8-3652-4368-9C21-3BA140CF6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86A48A-FD76-475F-8207-567487ECD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5872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12E1A47-33BE-48BF-8E6B-1B8043642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EC0D18-9D37-45CB-92B1-CD86450CB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884B61-9BB1-461F-B01F-6957AD0662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77DE-30FA-4089-8E8C-0CDD6CDF2A05}" type="datetimeFigureOut">
              <a:rPr lang="ko-KR" altLang="en-US" smtClean="0"/>
              <a:t>2019-12-05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CB71E-9070-4930-9474-5BAB5560E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DFBD4A-0BED-427D-9799-542234AA4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316D9-E321-422A-8BFB-1B57FA3C3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144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47D7B9-DA05-4992-B3DB-B67D886D2F04}"/>
              </a:ext>
            </a:extLst>
          </p:cNvPr>
          <p:cNvGrpSpPr/>
          <p:nvPr/>
        </p:nvGrpSpPr>
        <p:grpSpPr>
          <a:xfrm>
            <a:off x="0" y="264695"/>
            <a:ext cx="12192000" cy="6328610"/>
            <a:chOff x="0" y="264695"/>
            <a:chExt cx="12192000" cy="63286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EF67C7-8FD4-491E-BBA9-A3391971AB2E}"/>
                </a:ext>
              </a:extLst>
            </p:cNvPr>
            <p:cNvSpPr/>
            <p:nvPr/>
          </p:nvSpPr>
          <p:spPr>
            <a:xfrm>
              <a:off x="0" y="264695"/>
              <a:ext cx="12192000" cy="27386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7DE4CC-7128-4D63-B98F-B26FB5425B4B}"/>
                </a:ext>
              </a:extLst>
            </p:cNvPr>
            <p:cNvSpPr/>
            <p:nvPr/>
          </p:nvSpPr>
          <p:spPr>
            <a:xfrm>
              <a:off x="0" y="6314172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A687455-5B0A-4836-A856-3A70E858305E}"/>
                </a:ext>
              </a:extLst>
            </p:cNvPr>
            <p:cNvGrpSpPr/>
            <p:nvPr/>
          </p:nvGrpSpPr>
          <p:grpSpPr>
            <a:xfrm>
              <a:off x="10491537" y="4783755"/>
              <a:ext cx="1328286" cy="1337911"/>
              <a:chOff x="1453415" y="760395"/>
              <a:chExt cx="1328286" cy="1337911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6AA39DCE-5410-4E29-A6A3-7DB810F36465}"/>
                  </a:ext>
                </a:extLst>
              </p:cNvPr>
              <p:cNvSpPr/>
              <p:nvPr/>
            </p:nvSpPr>
            <p:spPr>
              <a:xfrm>
                <a:off x="1453415" y="760395"/>
                <a:ext cx="1328286" cy="1337911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8" name="그래픽 7" descr="전구 및 기어">
                <a:extLst>
                  <a:ext uri="{FF2B5EF4-FFF2-40B4-BE49-F238E27FC236}">
                    <a16:creationId xmlns:a16="http://schemas.microsoft.com/office/drawing/2014/main" id="{B736B064-4543-4CA1-8303-6213DE4F3C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660358" y="972151"/>
                <a:ext cx="914400" cy="914400"/>
              </a:xfrm>
              <a:prstGeom prst="rect">
                <a:avLst/>
              </a:prstGeom>
            </p:spPr>
          </p:pic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B63E2F4-2333-486D-9BD8-15C4E332D55D}"/>
              </a:ext>
            </a:extLst>
          </p:cNvPr>
          <p:cNvSpPr txBox="1"/>
          <p:nvPr/>
        </p:nvSpPr>
        <p:spPr>
          <a:xfrm>
            <a:off x="1726130" y="1438234"/>
            <a:ext cx="84124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/>
              <a:t>BOMBORMAN</a:t>
            </a:r>
            <a:endParaRPr lang="ko-KR" altLang="en-US" sz="9600" dirty="0"/>
          </a:p>
        </p:txBody>
      </p:sp>
      <p:pic>
        <p:nvPicPr>
          <p:cNvPr id="14" name="그래픽 13" descr="불꽃놀이">
            <a:extLst>
              <a:ext uri="{FF2B5EF4-FFF2-40B4-BE49-F238E27FC236}">
                <a16:creationId xmlns:a16="http://schemas.microsoft.com/office/drawing/2014/main" id="{44CD75EB-E55D-421A-9F06-8DC179C053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66722" y="1029159"/>
            <a:ext cx="914400" cy="914400"/>
          </a:xfrm>
          <a:prstGeom prst="rect">
            <a:avLst/>
          </a:prstGeom>
        </p:spPr>
      </p:pic>
      <p:pic>
        <p:nvPicPr>
          <p:cNvPr id="15" name="그래픽 14" descr="불꽃놀이">
            <a:extLst>
              <a:ext uri="{FF2B5EF4-FFF2-40B4-BE49-F238E27FC236}">
                <a16:creationId xmlns:a16="http://schemas.microsoft.com/office/drawing/2014/main" id="{09936372-5668-428E-9D54-F7CB995D1E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019534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83608E0-EDE3-44A1-99FA-FEA6E937CDBF}"/>
              </a:ext>
            </a:extLst>
          </p:cNvPr>
          <p:cNvSpPr txBox="1"/>
          <p:nvPr/>
        </p:nvSpPr>
        <p:spPr>
          <a:xfrm>
            <a:off x="2666199" y="3042700"/>
            <a:ext cx="616979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/>
              <a:t>6</a:t>
            </a:r>
            <a:r>
              <a:rPr lang="ko-KR" altLang="en-US" sz="6600" dirty="0"/>
              <a:t>조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8FF96F-4053-49DC-9108-F87A0B2669F9}"/>
              </a:ext>
            </a:extLst>
          </p:cNvPr>
          <p:cNvSpPr txBox="1"/>
          <p:nvPr/>
        </p:nvSpPr>
        <p:spPr>
          <a:xfrm>
            <a:off x="1366787" y="5047768"/>
            <a:ext cx="231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20170386 </a:t>
            </a:r>
            <a:r>
              <a:rPr lang="ko-KR" altLang="en-US" dirty="0"/>
              <a:t>이유진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D26A9F-DFB2-4EE2-84E7-C074070C3DC4}"/>
              </a:ext>
            </a:extLst>
          </p:cNvPr>
          <p:cNvSpPr txBox="1"/>
          <p:nvPr/>
        </p:nvSpPr>
        <p:spPr>
          <a:xfrm>
            <a:off x="4596063" y="5047768"/>
            <a:ext cx="231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20173624 </a:t>
            </a:r>
            <a:r>
              <a:rPr lang="ko-KR" altLang="en-US" dirty="0"/>
              <a:t>이인구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34A6AC0-097E-4216-997A-C5E19CC0B147}"/>
              </a:ext>
            </a:extLst>
          </p:cNvPr>
          <p:cNvSpPr txBox="1"/>
          <p:nvPr/>
        </p:nvSpPr>
        <p:spPr>
          <a:xfrm>
            <a:off x="7514925" y="5050372"/>
            <a:ext cx="231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20192885 </a:t>
            </a:r>
            <a:r>
              <a:rPr lang="ko-KR" altLang="en-US" dirty="0"/>
              <a:t>강재윤</a:t>
            </a:r>
          </a:p>
        </p:txBody>
      </p:sp>
    </p:spTree>
    <p:extLst>
      <p:ext uri="{BB962C8B-B14F-4D97-AF65-F5344CB8AC3E}">
        <p14:creationId xmlns:p14="http://schemas.microsoft.com/office/powerpoint/2010/main" val="4254104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47D7B9-DA05-4992-B3DB-B67D886D2F04}"/>
              </a:ext>
            </a:extLst>
          </p:cNvPr>
          <p:cNvGrpSpPr/>
          <p:nvPr/>
        </p:nvGrpSpPr>
        <p:grpSpPr>
          <a:xfrm>
            <a:off x="0" y="264695"/>
            <a:ext cx="12192000" cy="6328610"/>
            <a:chOff x="0" y="264695"/>
            <a:chExt cx="12192000" cy="63286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EF67C7-8FD4-491E-BBA9-A3391971AB2E}"/>
                </a:ext>
              </a:extLst>
            </p:cNvPr>
            <p:cNvSpPr/>
            <p:nvPr/>
          </p:nvSpPr>
          <p:spPr>
            <a:xfrm>
              <a:off x="0" y="264695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7DE4CC-7128-4D63-B98F-B26FB5425B4B}"/>
                </a:ext>
              </a:extLst>
            </p:cNvPr>
            <p:cNvSpPr/>
            <p:nvPr/>
          </p:nvSpPr>
          <p:spPr>
            <a:xfrm>
              <a:off x="0" y="6314172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사각형: 모서리가 접힌 도형 1">
            <a:extLst>
              <a:ext uri="{FF2B5EF4-FFF2-40B4-BE49-F238E27FC236}">
                <a16:creationId xmlns:a16="http://schemas.microsoft.com/office/drawing/2014/main" id="{B9A3D2B9-B1CA-4C45-BFCF-3ACC3BCC8690}"/>
              </a:ext>
            </a:extLst>
          </p:cNvPr>
          <p:cNvSpPr/>
          <p:nvPr/>
        </p:nvSpPr>
        <p:spPr>
          <a:xfrm>
            <a:off x="4559968" y="818147"/>
            <a:ext cx="3072063" cy="914400"/>
          </a:xfrm>
          <a:prstGeom prst="foldedCorner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목차</a:t>
            </a:r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9E1BDE4D-2B21-4490-8348-2E6FE0DF6A96}"/>
              </a:ext>
            </a:extLst>
          </p:cNvPr>
          <p:cNvSpPr/>
          <p:nvPr/>
        </p:nvSpPr>
        <p:spPr>
          <a:xfrm rot="10800000" flipV="1">
            <a:off x="322549" y="2081617"/>
            <a:ext cx="2455646" cy="2913893"/>
          </a:xfrm>
          <a:prstGeom prst="parallelogram">
            <a:avLst>
              <a:gd name="adj" fmla="val 50244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개발 </a:t>
            </a:r>
            <a:endParaRPr lang="en-US" altLang="ko-KR" dirty="0"/>
          </a:p>
          <a:p>
            <a:pPr algn="ctr"/>
            <a:r>
              <a:rPr lang="ko-KR" altLang="en-US" dirty="0"/>
              <a:t>목표</a:t>
            </a:r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96134A72-6D39-43A7-AD01-CF530456BE34}"/>
              </a:ext>
            </a:extLst>
          </p:cNvPr>
          <p:cNvSpPr/>
          <p:nvPr/>
        </p:nvSpPr>
        <p:spPr>
          <a:xfrm rot="10800000" flipV="1">
            <a:off x="2410096" y="3051207"/>
            <a:ext cx="2455646" cy="2913893"/>
          </a:xfrm>
          <a:prstGeom prst="parallelogram">
            <a:avLst>
              <a:gd name="adj" fmla="val 50244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개발 </a:t>
            </a:r>
            <a:endParaRPr lang="en-US" altLang="ko-KR" dirty="0"/>
          </a:p>
          <a:p>
            <a:pPr algn="ctr"/>
            <a:r>
              <a:rPr lang="ko-KR" altLang="en-US" dirty="0"/>
              <a:t>내용</a:t>
            </a:r>
          </a:p>
        </p:txBody>
      </p:sp>
      <p:sp>
        <p:nvSpPr>
          <p:cNvPr id="21" name="평행 사변형 20">
            <a:extLst>
              <a:ext uri="{FF2B5EF4-FFF2-40B4-BE49-F238E27FC236}">
                <a16:creationId xmlns:a16="http://schemas.microsoft.com/office/drawing/2014/main" id="{3C1B9B70-1149-4561-816B-59DF9BFA4079}"/>
              </a:ext>
            </a:extLst>
          </p:cNvPr>
          <p:cNvSpPr/>
          <p:nvPr/>
        </p:nvSpPr>
        <p:spPr>
          <a:xfrm rot="10800000" flipV="1">
            <a:off x="7263517" y="2081617"/>
            <a:ext cx="2455646" cy="2913893"/>
          </a:xfrm>
          <a:prstGeom prst="parallelogram">
            <a:avLst>
              <a:gd name="adj" fmla="val 50244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순서도</a:t>
            </a:r>
            <a:endParaRPr lang="en-US" altLang="ko-KR" dirty="0"/>
          </a:p>
          <a:p>
            <a:pPr algn="ctr"/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게임</a:t>
            </a:r>
            <a:endParaRPr lang="en-US" altLang="ko-KR" dirty="0"/>
          </a:p>
          <a:p>
            <a:pPr algn="ctr"/>
            <a:r>
              <a:rPr lang="ko-KR" altLang="en-US" dirty="0"/>
              <a:t>    영상</a:t>
            </a:r>
            <a:endParaRPr lang="en-US" altLang="ko-KR" dirty="0"/>
          </a:p>
        </p:txBody>
      </p:sp>
      <p:sp>
        <p:nvSpPr>
          <p:cNvPr id="22" name="평행 사변형 21">
            <a:extLst>
              <a:ext uri="{FF2B5EF4-FFF2-40B4-BE49-F238E27FC236}">
                <a16:creationId xmlns:a16="http://schemas.microsoft.com/office/drawing/2014/main" id="{40749FEF-B777-4A17-A851-E6CFE25779DA}"/>
              </a:ext>
            </a:extLst>
          </p:cNvPr>
          <p:cNvSpPr/>
          <p:nvPr/>
        </p:nvSpPr>
        <p:spPr>
          <a:xfrm rot="10800000" flipV="1">
            <a:off x="3660301" y="2053219"/>
            <a:ext cx="2455646" cy="2913893"/>
          </a:xfrm>
          <a:prstGeom prst="parallelogram">
            <a:avLst>
              <a:gd name="adj" fmla="val 50244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역할</a:t>
            </a:r>
            <a:endParaRPr lang="en-US" altLang="ko-KR" dirty="0"/>
          </a:p>
          <a:p>
            <a:pPr algn="ctr"/>
            <a:r>
              <a:rPr lang="ko-KR" altLang="en-US" dirty="0"/>
              <a:t>분담</a:t>
            </a:r>
            <a:endParaRPr lang="en-US" altLang="ko-KR" dirty="0"/>
          </a:p>
        </p:txBody>
      </p:sp>
      <p:sp>
        <p:nvSpPr>
          <p:cNvPr id="23" name="평행 사변형 22">
            <a:extLst>
              <a:ext uri="{FF2B5EF4-FFF2-40B4-BE49-F238E27FC236}">
                <a16:creationId xmlns:a16="http://schemas.microsoft.com/office/drawing/2014/main" id="{AFF71CCD-7F52-4BD4-AE37-CCE28CB945C6}"/>
              </a:ext>
            </a:extLst>
          </p:cNvPr>
          <p:cNvSpPr/>
          <p:nvPr/>
        </p:nvSpPr>
        <p:spPr>
          <a:xfrm rot="10800000" flipV="1">
            <a:off x="5876267" y="3051206"/>
            <a:ext cx="2455646" cy="2913893"/>
          </a:xfrm>
          <a:prstGeom prst="parallelogram">
            <a:avLst>
              <a:gd name="adj" fmla="val 50244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수행</a:t>
            </a:r>
            <a:endParaRPr lang="en-US" altLang="ko-KR" dirty="0"/>
          </a:p>
          <a:p>
            <a:pPr algn="ctr"/>
            <a:r>
              <a:rPr lang="ko-KR" altLang="en-US" dirty="0"/>
              <a:t>일정</a:t>
            </a:r>
            <a:endParaRPr lang="en-US" altLang="ko-KR" dirty="0"/>
          </a:p>
        </p:txBody>
      </p:sp>
      <p:sp>
        <p:nvSpPr>
          <p:cNvPr id="24" name="평행 사변형 23">
            <a:extLst>
              <a:ext uri="{FF2B5EF4-FFF2-40B4-BE49-F238E27FC236}">
                <a16:creationId xmlns:a16="http://schemas.microsoft.com/office/drawing/2014/main" id="{432AB658-BB70-4CCF-BBBD-E04FBEC3011C}"/>
              </a:ext>
            </a:extLst>
          </p:cNvPr>
          <p:cNvSpPr/>
          <p:nvPr/>
        </p:nvSpPr>
        <p:spPr>
          <a:xfrm rot="10800000" flipV="1">
            <a:off x="9342437" y="2927035"/>
            <a:ext cx="2455646" cy="2913893"/>
          </a:xfrm>
          <a:prstGeom prst="parallelogram">
            <a:avLst>
              <a:gd name="adj" fmla="val 50244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기여도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52365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47D7B9-DA05-4992-B3DB-B67D886D2F04}"/>
              </a:ext>
            </a:extLst>
          </p:cNvPr>
          <p:cNvGrpSpPr/>
          <p:nvPr/>
        </p:nvGrpSpPr>
        <p:grpSpPr>
          <a:xfrm>
            <a:off x="0" y="264695"/>
            <a:ext cx="12192000" cy="6328610"/>
            <a:chOff x="0" y="264695"/>
            <a:chExt cx="12192000" cy="63286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EF67C7-8FD4-491E-BBA9-A3391971AB2E}"/>
                </a:ext>
              </a:extLst>
            </p:cNvPr>
            <p:cNvSpPr/>
            <p:nvPr/>
          </p:nvSpPr>
          <p:spPr>
            <a:xfrm>
              <a:off x="0" y="264695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7DE4CC-7128-4D63-B98F-B26FB5425B4B}"/>
                </a:ext>
              </a:extLst>
            </p:cNvPr>
            <p:cNvSpPr/>
            <p:nvPr/>
          </p:nvSpPr>
          <p:spPr>
            <a:xfrm>
              <a:off x="0" y="6314172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3BECF85-9EC2-49EA-9C78-184B550C4A88}"/>
              </a:ext>
            </a:extLst>
          </p:cNvPr>
          <p:cNvSpPr txBox="1"/>
          <p:nvPr/>
        </p:nvSpPr>
        <p:spPr>
          <a:xfrm>
            <a:off x="1047549" y="777183"/>
            <a:ext cx="2714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u="sng" dirty="0"/>
              <a:t>* </a:t>
            </a:r>
            <a:r>
              <a:rPr lang="ko-KR" altLang="en-US" sz="2400" u="sng" dirty="0"/>
              <a:t>개발 목표 </a:t>
            </a:r>
            <a:r>
              <a:rPr lang="en-US" altLang="ko-KR" sz="2400" u="sng" dirty="0"/>
              <a:t>*</a:t>
            </a:r>
            <a:endParaRPr lang="ko-KR" altLang="en-US" sz="2400" u="sng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BDF724-1763-40D0-AD82-97D6110E6E52}"/>
              </a:ext>
            </a:extLst>
          </p:cNvPr>
          <p:cNvSpPr txBox="1"/>
          <p:nvPr/>
        </p:nvSpPr>
        <p:spPr>
          <a:xfrm>
            <a:off x="1047549" y="1862910"/>
            <a:ext cx="983862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3200" dirty="0"/>
              <a:t>프로젝트를 통한 수업 내용 이해 향상</a:t>
            </a:r>
            <a:endParaRPr lang="en-US" altLang="ko-KR" sz="3200" dirty="0"/>
          </a:p>
          <a:p>
            <a:pPr marL="342900" indent="-342900">
              <a:buFontTx/>
              <a:buChar char="-"/>
            </a:pPr>
            <a:endParaRPr lang="en-US" altLang="ko-KR" sz="3200" dirty="0"/>
          </a:p>
          <a:p>
            <a:pPr marL="285750" indent="-285750">
              <a:buFontTx/>
              <a:buChar char="-"/>
            </a:pPr>
            <a:r>
              <a:rPr lang="ko-KR" altLang="en-US" sz="3200" dirty="0"/>
              <a:t>수업 내용 참고 및 프로젝트 완성을 위한</a:t>
            </a:r>
            <a:endParaRPr lang="en-US" altLang="ko-KR" sz="3200" dirty="0"/>
          </a:p>
          <a:p>
            <a:pPr marL="285750" indent="-285750">
              <a:buFontTx/>
              <a:buChar char="-"/>
            </a:pPr>
            <a:endParaRPr lang="en-US" altLang="ko-KR" sz="3200" dirty="0"/>
          </a:p>
          <a:p>
            <a:r>
              <a:rPr lang="en-US" altLang="ko-KR" sz="3200" dirty="0"/>
              <a:t>  </a:t>
            </a:r>
            <a:r>
              <a:rPr lang="ko-KR" altLang="en-US" sz="3200" dirty="0"/>
              <a:t> 스터디를 통해 프로그래밍 실력 향상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en-US" altLang="ko-KR" sz="3200" dirty="0"/>
              <a:t>- </a:t>
            </a:r>
            <a:r>
              <a:rPr lang="ko-KR" altLang="en-US" sz="3200" dirty="0"/>
              <a:t>게임 개발을 통한 기본적인 개발 구조 이해</a:t>
            </a:r>
          </a:p>
        </p:txBody>
      </p:sp>
    </p:spTree>
    <p:extLst>
      <p:ext uri="{BB962C8B-B14F-4D97-AF65-F5344CB8AC3E}">
        <p14:creationId xmlns:p14="http://schemas.microsoft.com/office/powerpoint/2010/main" val="2513338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47D7B9-DA05-4992-B3DB-B67D886D2F04}"/>
              </a:ext>
            </a:extLst>
          </p:cNvPr>
          <p:cNvGrpSpPr/>
          <p:nvPr/>
        </p:nvGrpSpPr>
        <p:grpSpPr>
          <a:xfrm>
            <a:off x="0" y="264695"/>
            <a:ext cx="12192000" cy="6328610"/>
            <a:chOff x="0" y="264695"/>
            <a:chExt cx="12192000" cy="63286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EF67C7-8FD4-491E-BBA9-A3391971AB2E}"/>
                </a:ext>
              </a:extLst>
            </p:cNvPr>
            <p:cNvSpPr/>
            <p:nvPr/>
          </p:nvSpPr>
          <p:spPr>
            <a:xfrm>
              <a:off x="0" y="264695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7DE4CC-7128-4D63-B98F-B26FB5425B4B}"/>
                </a:ext>
              </a:extLst>
            </p:cNvPr>
            <p:cNvSpPr/>
            <p:nvPr/>
          </p:nvSpPr>
          <p:spPr>
            <a:xfrm>
              <a:off x="0" y="6314172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3BECF85-9EC2-49EA-9C78-184B550C4A88}"/>
              </a:ext>
            </a:extLst>
          </p:cNvPr>
          <p:cNvSpPr txBox="1"/>
          <p:nvPr/>
        </p:nvSpPr>
        <p:spPr>
          <a:xfrm>
            <a:off x="1047549" y="777183"/>
            <a:ext cx="2714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u="sng" dirty="0"/>
              <a:t>* </a:t>
            </a:r>
            <a:r>
              <a:rPr lang="ko-KR" altLang="en-US" sz="2400" u="sng" dirty="0"/>
              <a:t>개발 내용 </a:t>
            </a:r>
            <a:r>
              <a:rPr lang="en-US" altLang="ko-KR" sz="2400" u="sng" dirty="0"/>
              <a:t>*</a:t>
            </a:r>
            <a:endParaRPr lang="ko-KR" altLang="en-US" sz="2400" u="sng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9622C1D-1C3E-4CD1-B5A6-85288BCC026F}"/>
              </a:ext>
            </a:extLst>
          </p:cNvPr>
          <p:cNvGrpSpPr/>
          <p:nvPr/>
        </p:nvGrpSpPr>
        <p:grpSpPr>
          <a:xfrm>
            <a:off x="922421" y="1323349"/>
            <a:ext cx="8489482" cy="533859"/>
            <a:chOff x="547035" y="1307795"/>
            <a:chExt cx="8489482" cy="53385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460620B-281A-4FD9-B409-A7F5A561C89B}"/>
                </a:ext>
              </a:extLst>
            </p:cNvPr>
            <p:cNvSpPr txBox="1"/>
            <p:nvPr/>
          </p:nvSpPr>
          <p:spPr>
            <a:xfrm>
              <a:off x="547035" y="1472322"/>
              <a:ext cx="8489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&lt; BOMBORMAN       &gt;</a:t>
              </a:r>
              <a:endParaRPr lang="ko-KR" altLang="en-US" dirty="0"/>
            </a:p>
          </p:txBody>
        </p:sp>
        <p:pic>
          <p:nvPicPr>
            <p:cNvPr id="7" name="그래픽 6" descr="불꽃놀이">
              <a:extLst>
                <a:ext uri="{FF2B5EF4-FFF2-40B4-BE49-F238E27FC236}">
                  <a16:creationId xmlns:a16="http://schemas.microsoft.com/office/drawing/2014/main" id="{46102D69-BE9A-4548-A34E-734682A0E1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404711" y="1307795"/>
              <a:ext cx="457200" cy="457200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A0C2A9F-B13B-415E-80C3-B23A3B4BBF0A}"/>
              </a:ext>
            </a:extLst>
          </p:cNvPr>
          <p:cNvSpPr txBox="1"/>
          <p:nvPr/>
        </p:nvSpPr>
        <p:spPr>
          <a:xfrm>
            <a:off x="922421" y="2378759"/>
            <a:ext cx="88648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* </a:t>
            </a:r>
            <a:r>
              <a:rPr lang="ko-KR" altLang="en-US" dirty="0"/>
              <a:t>움직이는 몬스터를 제거하거나 피하여 </a:t>
            </a:r>
            <a:r>
              <a:rPr lang="ko-KR" altLang="en-US" dirty="0" err="1"/>
              <a:t>맵을</a:t>
            </a:r>
            <a:r>
              <a:rPr lang="ko-KR" altLang="en-US" dirty="0"/>
              <a:t> 탈출하는 게임 </a:t>
            </a:r>
            <a:r>
              <a:rPr lang="en-US" altLang="ko-KR" dirty="0"/>
              <a:t>*</a:t>
            </a:r>
          </a:p>
          <a:p>
            <a:r>
              <a:rPr lang="en-US" altLang="ko-KR" dirty="0"/>
              <a:t> </a:t>
            </a:r>
          </a:p>
          <a:p>
            <a:r>
              <a:rPr lang="en-US" altLang="ko-KR" dirty="0"/>
              <a:t> //</a:t>
            </a:r>
            <a:r>
              <a:rPr lang="ko-KR" altLang="en-US" dirty="0">
                <a:highlight>
                  <a:srgbClr val="FFFF00"/>
                </a:highlight>
              </a:rPr>
              <a:t>몬스터 제거</a:t>
            </a:r>
            <a:r>
              <a:rPr lang="en-US" altLang="ko-KR" dirty="0"/>
              <a:t>//</a:t>
            </a:r>
          </a:p>
          <a:p>
            <a:r>
              <a:rPr lang="en-US" altLang="ko-KR" dirty="0"/>
              <a:t> 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폭탄을 설치하여 몬스터가 폭탄에 닿으면 폭탄과 함께 제거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//</a:t>
            </a:r>
            <a:r>
              <a:rPr lang="ko-KR" altLang="en-US" dirty="0">
                <a:highlight>
                  <a:srgbClr val="FFFF00"/>
                </a:highlight>
              </a:rPr>
              <a:t>탈출 방안</a:t>
            </a:r>
            <a:r>
              <a:rPr lang="en-US" altLang="ko-KR" dirty="0"/>
              <a:t>//</a:t>
            </a:r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숨겨져 있는 키를 모두 획득할 시</a:t>
            </a:r>
            <a:r>
              <a:rPr lang="en-US" altLang="ko-KR" dirty="0"/>
              <a:t>, </a:t>
            </a:r>
            <a:r>
              <a:rPr lang="ko-KR" altLang="en-US" dirty="0"/>
              <a:t>생성되는 탈출구로 탈출</a:t>
            </a:r>
            <a:endParaRPr lang="en-US" altLang="ko-KR" dirty="0"/>
          </a:p>
          <a:p>
            <a:r>
              <a:rPr lang="en-US" altLang="ko-KR" dirty="0"/>
              <a:t> </a:t>
            </a:r>
          </a:p>
          <a:p>
            <a:r>
              <a:rPr lang="en-US" altLang="ko-KR" dirty="0"/>
              <a:t>+Visual Studio 2019 ver. </a:t>
            </a:r>
            <a:r>
              <a:rPr lang="ko-KR" altLang="en-US" dirty="0"/>
              <a:t>사용</a:t>
            </a:r>
            <a:r>
              <a:rPr lang="en-US" altLang="ko-KR" dirty="0"/>
              <a:t>+ </a:t>
            </a:r>
          </a:p>
        </p:txBody>
      </p:sp>
    </p:spTree>
    <p:extLst>
      <p:ext uri="{BB962C8B-B14F-4D97-AF65-F5344CB8AC3E}">
        <p14:creationId xmlns:p14="http://schemas.microsoft.com/office/powerpoint/2010/main" val="1600231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47D7B9-DA05-4992-B3DB-B67D886D2F04}"/>
              </a:ext>
            </a:extLst>
          </p:cNvPr>
          <p:cNvGrpSpPr/>
          <p:nvPr/>
        </p:nvGrpSpPr>
        <p:grpSpPr>
          <a:xfrm>
            <a:off x="0" y="264695"/>
            <a:ext cx="12192000" cy="6328610"/>
            <a:chOff x="0" y="264695"/>
            <a:chExt cx="12192000" cy="63286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EF67C7-8FD4-491E-BBA9-A3391971AB2E}"/>
                </a:ext>
              </a:extLst>
            </p:cNvPr>
            <p:cNvSpPr/>
            <p:nvPr/>
          </p:nvSpPr>
          <p:spPr>
            <a:xfrm>
              <a:off x="0" y="264695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7DE4CC-7128-4D63-B98F-B26FB5425B4B}"/>
                </a:ext>
              </a:extLst>
            </p:cNvPr>
            <p:cNvSpPr/>
            <p:nvPr/>
          </p:nvSpPr>
          <p:spPr>
            <a:xfrm>
              <a:off x="0" y="6314172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3BECF85-9EC2-49EA-9C78-184B550C4A88}"/>
              </a:ext>
            </a:extLst>
          </p:cNvPr>
          <p:cNvSpPr txBox="1"/>
          <p:nvPr/>
        </p:nvSpPr>
        <p:spPr>
          <a:xfrm>
            <a:off x="1047548" y="777183"/>
            <a:ext cx="4756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u="sng" dirty="0"/>
              <a:t>* </a:t>
            </a:r>
            <a:r>
              <a:rPr lang="ko-KR" altLang="en-US" sz="2400" u="sng" dirty="0"/>
              <a:t>프로젝트 역할 분담 </a:t>
            </a:r>
            <a:r>
              <a:rPr lang="en-US" altLang="ko-KR" sz="2400" u="sng" dirty="0"/>
              <a:t>*</a:t>
            </a:r>
            <a:endParaRPr lang="ko-KR" altLang="en-US" sz="24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A7A557-5F18-4012-8175-751218A57120}"/>
              </a:ext>
            </a:extLst>
          </p:cNvPr>
          <p:cNvSpPr txBox="1"/>
          <p:nvPr/>
        </p:nvSpPr>
        <p:spPr>
          <a:xfrm>
            <a:off x="1047548" y="2345349"/>
            <a:ext cx="108396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공통 파트 </a:t>
            </a:r>
            <a:r>
              <a:rPr lang="en-US" altLang="ko-KR" dirty="0"/>
              <a:t>(</a:t>
            </a:r>
            <a:r>
              <a:rPr lang="ko-KR" altLang="en-US" dirty="0"/>
              <a:t>게임 기본 화면 및 맵</a:t>
            </a:r>
            <a:r>
              <a:rPr lang="en-US" altLang="ko-KR" dirty="0"/>
              <a:t>) – </a:t>
            </a:r>
            <a:r>
              <a:rPr lang="ko-KR" altLang="en-US" dirty="0"/>
              <a:t>이인구 </a:t>
            </a:r>
            <a:r>
              <a:rPr lang="en-US" altLang="ko-KR" dirty="0"/>
              <a:t>: </a:t>
            </a:r>
            <a:r>
              <a:rPr lang="ko-KR" altLang="en-US" dirty="0"/>
              <a:t>맵 구현</a:t>
            </a:r>
            <a:r>
              <a:rPr lang="en-US" altLang="ko-KR" dirty="0"/>
              <a:t>                </a:t>
            </a:r>
          </a:p>
          <a:p>
            <a:r>
              <a:rPr lang="en-US" altLang="ko-KR" dirty="0"/>
              <a:t>                                              – </a:t>
            </a:r>
            <a:r>
              <a:rPr lang="ko-KR" altLang="en-US" dirty="0"/>
              <a:t>이유진 </a:t>
            </a:r>
            <a:r>
              <a:rPr lang="en-US" altLang="ko-KR" dirty="0"/>
              <a:t>: </a:t>
            </a:r>
            <a:r>
              <a:rPr lang="ko-KR" altLang="en-US" dirty="0"/>
              <a:t>첫 화면 및 맵 추가 디자인</a:t>
            </a:r>
            <a:endParaRPr lang="en-US" altLang="ko-KR" dirty="0"/>
          </a:p>
          <a:p>
            <a:r>
              <a:rPr lang="en-US" altLang="ko-KR" dirty="0"/>
              <a:t>                                              – </a:t>
            </a:r>
            <a:r>
              <a:rPr lang="ko-KR" altLang="en-US" dirty="0"/>
              <a:t>강재윤 </a:t>
            </a:r>
            <a:r>
              <a:rPr lang="en-US" altLang="ko-KR" dirty="0"/>
              <a:t>: </a:t>
            </a:r>
            <a:r>
              <a:rPr lang="ko-KR" altLang="en-US" dirty="0"/>
              <a:t>게임 설명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latin typeface="Bauhaus 93" panose="04030905020B02020C02" pitchFamily="82" charset="0"/>
              </a:rPr>
              <a:t>∙   </a:t>
            </a:r>
            <a:r>
              <a:rPr lang="en-US" altLang="ko-KR" dirty="0"/>
              <a:t> </a:t>
            </a:r>
            <a:r>
              <a:rPr lang="ko-KR" altLang="en-US" dirty="0"/>
              <a:t>플레이어 파트</a:t>
            </a:r>
            <a:r>
              <a:rPr lang="en-US" altLang="ko-KR" dirty="0"/>
              <a:t>(</a:t>
            </a:r>
            <a:r>
              <a:rPr lang="ko-KR" altLang="en-US" dirty="0"/>
              <a:t>이인구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플레이어의 기본적인 움직임 및 추가 사항</a:t>
            </a:r>
            <a:r>
              <a:rPr lang="en-US" altLang="ko-KR" dirty="0"/>
              <a:t>(</a:t>
            </a:r>
            <a:r>
              <a:rPr lang="ko-KR" altLang="en-US" dirty="0"/>
              <a:t>목숨</a:t>
            </a:r>
            <a:r>
              <a:rPr lang="en-US" altLang="ko-KR" dirty="0"/>
              <a:t>) </a:t>
            </a:r>
            <a:r>
              <a:rPr lang="ko-KR" altLang="en-US" dirty="0"/>
              <a:t>구현 및 아이템</a:t>
            </a:r>
            <a:r>
              <a:rPr lang="en-US" altLang="ko-KR" dirty="0"/>
              <a:t>, </a:t>
            </a:r>
            <a:r>
              <a:rPr lang="ko-KR" altLang="en-US" dirty="0"/>
              <a:t>열쇠 추가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latin typeface="Bauhaus 93" panose="04030905020B02020C02" pitchFamily="82" charset="0"/>
              </a:rPr>
              <a:t>∙   </a:t>
            </a:r>
            <a:r>
              <a:rPr lang="en-US" altLang="ko-KR" dirty="0"/>
              <a:t> </a:t>
            </a:r>
            <a:r>
              <a:rPr lang="ko-KR" altLang="en-US" dirty="0"/>
              <a:t>몬스터 파트</a:t>
            </a:r>
            <a:r>
              <a:rPr lang="en-US" altLang="ko-KR" dirty="0"/>
              <a:t>(</a:t>
            </a:r>
            <a:r>
              <a:rPr lang="ko-KR" altLang="en-US" dirty="0"/>
              <a:t>이유진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플레이어 움직임에 따른 몬스터 움직임 구현 및 몬스터로 인한 게임종료 구현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latin typeface="Bauhaus 93" panose="04030905020B02020C02" pitchFamily="82" charset="0"/>
              </a:rPr>
              <a:t>∙   </a:t>
            </a:r>
            <a:r>
              <a:rPr lang="en-US" altLang="ko-KR" dirty="0"/>
              <a:t> </a:t>
            </a:r>
            <a:r>
              <a:rPr lang="ko-KR" altLang="en-US" dirty="0"/>
              <a:t>폭탄 설치 파트</a:t>
            </a:r>
            <a:r>
              <a:rPr lang="en-US" altLang="ko-KR" dirty="0"/>
              <a:t>(</a:t>
            </a:r>
            <a:r>
              <a:rPr lang="ko-KR" altLang="en-US" dirty="0"/>
              <a:t>강재윤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폭탄 설치로 몬스터 제거 파트 구현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34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47D7B9-DA05-4992-B3DB-B67D886D2F04}"/>
              </a:ext>
            </a:extLst>
          </p:cNvPr>
          <p:cNvGrpSpPr/>
          <p:nvPr/>
        </p:nvGrpSpPr>
        <p:grpSpPr>
          <a:xfrm>
            <a:off x="0" y="264695"/>
            <a:ext cx="12192000" cy="6328610"/>
            <a:chOff x="0" y="264695"/>
            <a:chExt cx="12192000" cy="63286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EF67C7-8FD4-491E-BBA9-A3391971AB2E}"/>
                </a:ext>
              </a:extLst>
            </p:cNvPr>
            <p:cNvSpPr/>
            <p:nvPr/>
          </p:nvSpPr>
          <p:spPr>
            <a:xfrm>
              <a:off x="0" y="264695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7DE4CC-7128-4D63-B98F-B26FB5425B4B}"/>
                </a:ext>
              </a:extLst>
            </p:cNvPr>
            <p:cNvSpPr/>
            <p:nvPr/>
          </p:nvSpPr>
          <p:spPr>
            <a:xfrm>
              <a:off x="0" y="6314172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3BECF85-9EC2-49EA-9C78-184B550C4A88}"/>
              </a:ext>
            </a:extLst>
          </p:cNvPr>
          <p:cNvSpPr txBox="1"/>
          <p:nvPr/>
        </p:nvSpPr>
        <p:spPr>
          <a:xfrm>
            <a:off x="1047549" y="777183"/>
            <a:ext cx="3697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u="sng" dirty="0"/>
              <a:t>* </a:t>
            </a:r>
            <a:r>
              <a:rPr lang="ko-KR" altLang="en-US" sz="2400" u="sng" dirty="0"/>
              <a:t>프로젝트 수행 일정 </a:t>
            </a:r>
            <a:r>
              <a:rPr lang="en-US" altLang="ko-KR" sz="2400" u="sng" dirty="0"/>
              <a:t>*</a:t>
            </a:r>
            <a:endParaRPr lang="ko-KR" altLang="en-US" sz="2400" u="sng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7B4E4B-408B-4596-822E-D0298357C590}"/>
              </a:ext>
            </a:extLst>
          </p:cNvPr>
          <p:cNvSpPr txBox="1"/>
          <p:nvPr/>
        </p:nvSpPr>
        <p:spPr>
          <a:xfrm>
            <a:off x="1047549" y="1472203"/>
            <a:ext cx="9230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 </a:t>
            </a:r>
            <a:r>
              <a:rPr lang="en-US" altLang="ko-KR" dirty="0"/>
              <a:t>2</a:t>
            </a:r>
            <a:r>
              <a:rPr lang="ko-KR" altLang="en-US" dirty="0"/>
              <a:t>회 회의 및 회의록 작성</a:t>
            </a:r>
            <a:endParaRPr lang="en-US" altLang="ko-KR" dirty="0"/>
          </a:p>
        </p:txBody>
      </p:sp>
      <p:sp>
        <p:nvSpPr>
          <p:cNvPr id="7" name="사각형: 모서리가 접힌 도형 6">
            <a:extLst>
              <a:ext uri="{FF2B5EF4-FFF2-40B4-BE49-F238E27FC236}">
                <a16:creationId xmlns:a16="http://schemas.microsoft.com/office/drawing/2014/main" id="{A245E929-42BB-4BBE-A5C3-6D79128C2172}"/>
              </a:ext>
            </a:extLst>
          </p:cNvPr>
          <p:cNvSpPr/>
          <p:nvPr/>
        </p:nvSpPr>
        <p:spPr>
          <a:xfrm>
            <a:off x="548641" y="2059527"/>
            <a:ext cx="3580598" cy="443041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Bauhaus 93" panose="04030905020B02020C02" pitchFamily="82" charset="0"/>
              </a:rPr>
              <a:t>1</a:t>
            </a:r>
            <a:r>
              <a:rPr lang="ko-KR" altLang="en-US" dirty="0">
                <a:latin typeface="Bauhaus 93" panose="04030905020B02020C02" pitchFamily="82" charset="0"/>
              </a:rPr>
              <a:t>주차</a:t>
            </a:r>
            <a:r>
              <a:rPr lang="en-US" altLang="ko-KR" dirty="0">
                <a:latin typeface="Bauhaus 93" panose="04030905020B02020C02" pitchFamily="82" charset="0"/>
              </a:rPr>
              <a:t>(11.17 ~ 11.23)</a:t>
            </a:r>
            <a:endParaRPr lang="en-US" altLang="ko-KR" dirty="0"/>
          </a:p>
        </p:txBody>
      </p:sp>
      <p:sp>
        <p:nvSpPr>
          <p:cNvPr id="16" name="사각형: 모서리가 접힌 도형 15">
            <a:extLst>
              <a:ext uri="{FF2B5EF4-FFF2-40B4-BE49-F238E27FC236}">
                <a16:creationId xmlns:a16="http://schemas.microsoft.com/office/drawing/2014/main" id="{CEF9BCE0-28FC-42AF-B2C9-2A74BAD0A3D2}"/>
              </a:ext>
            </a:extLst>
          </p:cNvPr>
          <p:cNvSpPr/>
          <p:nvPr/>
        </p:nvSpPr>
        <p:spPr>
          <a:xfrm>
            <a:off x="8199121" y="2059526"/>
            <a:ext cx="3580598" cy="443041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Bauhaus 93" panose="04030905020B02020C02" pitchFamily="82" charset="0"/>
              </a:rPr>
              <a:t>3</a:t>
            </a:r>
            <a:r>
              <a:rPr lang="ko-KR" altLang="en-US" dirty="0">
                <a:latin typeface="Bauhaus 93" panose="04030905020B02020C02" pitchFamily="82" charset="0"/>
              </a:rPr>
              <a:t>주차</a:t>
            </a:r>
            <a:r>
              <a:rPr lang="en-US" altLang="ko-KR" dirty="0">
                <a:latin typeface="Bauhaus 93" panose="04030905020B02020C02" pitchFamily="82" charset="0"/>
              </a:rPr>
              <a:t>(12.01 ~ 12.06)</a:t>
            </a:r>
            <a:endParaRPr lang="en-US" altLang="ko-KR" dirty="0"/>
          </a:p>
        </p:txBody>
      </p:sp>
      <p:sp>
        <p:nvSpPr>
          <p:cNvPr id="17" name="사각형: 모서리가 접힌 도형 16">
            <a:extLst>
              <a:ext uri="{FF2B5EF4-FFF2-40B4-BE49-F238E27FC236}">
                <a16:creationId xmlns:a16="http://schemas.microsoft.com/office/drawing/2014/main" id="{A8FF0B7A-20B1-4B3A-8608-3394C80B15B2}"/>
              </a:ext>
            </a:extLst>
          </p:cNvPr>
          <p:cNvSpPr/>
          <p:nvPr/>
        </p:nvSpPr>
        <p:spPr>
          <a:xfrm>
            <a:off x="4373881" y="2059526"/>
            <a:ext cx="3580598" cy="443041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Bauhaus 93" panose="04030905020B02020C02" pitchFamily="82" charset="0"/>
              </a:rPr>
              <a:t>2</a:t>
            </a:r>
            <a:r>
              <a:rPr lang="ko-KR" altLang="en-US" dirty="0">
                <a:latin typeface="Bauhaus 93" panose="04030905020B02020C02" pitchFamily="82" charset="0"/>
              </a:rPr>
              <a:t>주차</a:t>
            </a:r>
            <a:r>
              <a:rPr lang="en-US" altLang="ko-KR" dirty="0">
                <a:latin typeface="Bauhaus 93" panose="04030905020B02020C02" pitchFamily="82" charset="0"/>
              </a:rPr>
              <a:t>(11.24 ~ 11.30)</a:t>
            </a:r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CEF838-6C70-4644-970F-E1520ED9589C}"/>
              </a:ext>
            </a:extLst>
          </p:cNvPr>
          <p:cNvSpPr txBox="1"/>
          <p:nvPr/>
        </p:nvSpPr>
        <p:spPr>
          <a:xfrm>
            <a:off x="548641" y="2646112"/>
            <a:ext cx="35805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1)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프로젝트 게임 구상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파트 분배</a:t>
            </a:r>
            <a:endParaRPr lang="en-US" altLang="ko-KR" dirty="0"/>
          </a:p>
          <a:p>
            <a:r>
              <a:rPr lang="en-US" altLang="ko-KR" dirty="0"/>
              <a:t>- 3</a:t>
            </a:r>
            <a:r>
              <a:rPr lang="ko-KR" altLang="en-US" dirty="0"/>
              <a:t>주차 일정 논의</a:t>
            </a:r>
            <a:endParaRPr lang="en-US" altLang="ko-KR" dirty="0"/>
          </a:p>
          <a:p>
            <a:r>
              <a:rPr lang="en-US" altLang="ko-KR" dirty="0"/>
              <a:t>2)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공통 파트 분배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공통 파트 구현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sp>
        <p:nvSpPr>
          <p:cNvPr id="20" name="화살표: 갈매기형 수장 19">
            <a:extLst>
              <a:ext uri="{FF2B5EF4-FFF2-40B4-BE49-F238E27FC236}">
                <a16:creationId xmlns:a16="http://schemas.microsoft.com/office/drawing/2014/main" id="{92B4D698-1CBC-45A5-A726-71A7BCB057AD}"/>
              </a:ext>
            </a:extLst>
          </p:cNvPr>
          <p:cNvSpPr/>
          <p:nvPr/>
        </p:nvSpPr>
        <p:spPr>
          <a:xfrm>
            <a:off x="548641" y="5055264"/>
            <a:ext cx="3580598" cy="798897"/>
          </a:xfrm>
          <a:prstGeom prst="chevron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진행사항 </a:t>
            </a:r>
            <a:r>
              <a:rPr lang="en-US" altLang="ko-KR" dirty="0">
                <a:solidFill>
                  <a:schemeClr val="tx1"/>
                </a:solidFill>
              </a:rPr>
              <a:t>: ~ 20 %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화살표: 갈매기형 수장 20">
            <a:extLst>
              <a:ext uri="{FF2B5EF4-FFF2-40B4-BE49-F238E27FC236}">
                <a16:creationId xmlns:a16="http://schemas.microsoft.com/office/drawing/2014/main" id="{AD4BA6A4-FA27-4354-8E63-E3607A376DCC}"/>
              </a:ext>
            </a:extLst>
          </p:cNvPr>
          <p:cNvSpPr/>
          <p:nvPr/>
        </p:nvSpPr>
        <p:spPr>
          <a:xfrm>
            <a:off x="8199120" y="5016465"/>
            <a:ext cx="3580598" cy="798897"/>
          </a:xfrm>
          <a:prstGeom prst="chevron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진행사항 </a:t>
            </a:r>
            <a:r>
              <a:rPr lang="en-US" altLang="ko-KR" dirty="0">
                <a:solidFill>
                  <a:schemeClr val="tx1"/>
                </a:solidFill>
              </a:rPr>
              <a:t>: ~ 100%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화살표: 갈매기형 수장 21">
            <a:extLst>
              <a:ext uri="{FF2B5EF4-FFF2-40B4-BE49-F238E27FC236}">
                <a16:creationId xmlns:a16="http://schemas.microsoft.com/office/drawing/2014/main" id="{E88E5120-28F2-4999-9DFE-5130FA88DD9D}"/>
              </a:ext>
            </a:extLst>
          </p:cNvPr>
          <p:cNvSpPr/>
          <p:nvPr/>
        </p:nvSpPr>
        <p:spPr>
          <a:xfrm>
            <a:off x="4373881" y="5056590"/>
            <a:ext cx="3580598" cy="798897"/>
          </a:xfrm>
          <a:prstGeom prst="chevron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진행사항 </a:t>
            </a:r>
            <a:r>
              <a:rPr lang="en-US" altLang="ko-KR" dirty="0">
                <a:solidFill>
                  <a:schemeClr val="tx1"/>
                </a:solidFill>
              </a:rPr>
              <a:t>: ~ 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76A725-03C4-4D62-88ED-6372D42984F0}"/>
              </a:ext>
            </a:extLst>
          </p:cNvPr>
          <p:cNvSpPr txBox="1"/>
          <p:nvPr/>
        </p:nvSpPr>
        <p:spPr>
          <a:xfrm>
            <a:off x="4373881" y="2646112"/>
            <a:ext cx="35805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공통 파트 구현 상의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추가 사항 논의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맡은 파트 기본 틀 구현</a:t>
            </a:r>
            <a:endParaRPr lang="en-US" altLang="ko-KR" dirty="0"/>
          </a:p>
          <a:p>
            <a:r>
              <a:rPr lang="en-US" altLang="ko-KR" dirty="0"/>
              <a:t>2)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수업 내용에 따른 코드 변경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구현해 온 파트 확인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플레이어 목숨 추가 사항 구현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CDBD83B-857C-4FE5-9947-206950D049F6}"/>
              </a:ext>
            </a:extLst>
          </p:cNvPr>
          <p:cNvSpPr txBox="1"/>
          <p:nvPr/>
        </p:nvSpPr>
        <p:spPr>
          <a:xfrm>
            <a:off x="8199120" y="2646112"/>
            <a:ext cx="35805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구현 파트 오류 사항 논의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아이템 추가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파트 세밀 부분 변경</a:t>
            </a:r>
            <a:endParaRPr lang="en-US" altLang="ko-KR" dirty="0"/>
          </a:p>
          <a:p>
            <a:r>
              <a:rPr lang="en-US" altLang="ko-KR" dirty="0"/>
              <a:t>2)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오류 확인 및 해결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프로젝트 완성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발표자료 작성 및 동영상 촬영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pic>
        <p:nvPicPr>
          <p:cNvPr id="26" name="그래픽 25" descr="검사 목록 RTL">
            <a:extLst>
              <a:ext uri="{FF2B5EF4-FFF2-40B4-BE49-F238E27FC236}">
                <a16:creationId xmlns:a16="http://schemas.microsoft.com/office/drawing/2014/main" id="{20490E8E-8163-4FFA-9C60-85D071721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03905">
            <a:off x="4257505" y="707618"/>
            <a:ext cx="1137385" cy="113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9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47D7B9-DA05-4992-B3DB-B67D886D2F04}"/>
              </a:ext>
            </a:extLst>
          </p:cNvPr>
          <p:cNvGrpSpPr/>
          <p:nvPr/>
        </p:nvGrpSpPr>
        <p:grpSpPr>
          <a:xfrm>
            <a:off x="0" y="264695"/>
            <a:ext cx="12192000" cy="6328610"/>
            <a:chOff x="0" y="264695"/>
            <a:chExt cx="12192000" cy="63286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EF67C7-8FD4-491E-BBA9-A3391971AB2E}"/>
                </a:ext>
              </a:extLst>
            </p:cNvPr>
            <p:cNvSpPr/>
            <p:nvPr/>
          </p:nvSpPr>
          <p:spPr>
            <a:xfrm>
              <a:off x="0" y="264695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7DE4CC-7128-4D63-B98F-B26FB5425B4B}"/>
                </a:ext>
              </a:extLst>
            </p:cNvPr>
            <p:cNvSpPr/>
            <p:nvPr/>
          </p:nvSpPr>
          <p:spPr>
            <a:xfrm>
              <a:off x="0" y="6314172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3BECF85-9EC2-49EA-9C78-184B550C4A88}"/>
              </a:ext>
            </a:extLst>
          </p:cNvPr>
          <p:cNvSpPr txBox="1"/>
          <p:nvPr/>
        </p:nvSpPr>
        <p:spPr>
          <a:xfrm>
            <a:off x="1047549" y="777183"/>
            <a:ext cx="7191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u="sng" dirty="0"/>
              <a:t>* </a:t>
            </a:r>
            <a:r>
              <a:rPr lang="ko-KR" altLang="en-US" sz="2400" u="sng" dirty="0"/>
              <a:t>프로그램 순서도 </a:t>
            </a:r>
            <a:r>
              <a:rPr lang="en-US" altLang="ko-KR" sz="2400" u="sng" dirty="0"/>
              <a:t>/ </a:t>
            </a:r>
            <a:r>
              <a:rPr lang="ko-KR" altLang="en-US" sz="2400" u="sng" dirty="0"/>
              <a:t>게임 진행</a:t>
            </a:r>
            <a:r>
              <a:rPr lang="en-US" altLang="ko-KR" sz="2400" u="sng" dirty="0"/>
              <a:t>(</a:t>
            </a:r>
            <a:r>
              <a:rPr lang="ko-KR" altLang="en-US" sz="2400" u="sng" dirty="0"/>
              <a:t>영상</a:t>
            </a:r>
            <a:r>
              <a:rPr lang="en-US" altLang="ko-KR" sz="2400" u="sng" dirty="0"/>
              <a:t>)</a:t>
            </a:r>
            <a:r>
              <a:rPr lang="ko-KR" altLang="en-US" sz="2400" u="sng" dirty="0"/>
              <a:t> </a:t>
            </a:r>
            <a:r>
              <a:rPr lang="en-US" altLang="ko-KR" sz="2400" u="sng" dirty="0"/>
              <a:t>*</a:t>
            </a:r>
            <a:endParaRPr lang="ko-KR" altLang="en-US" sz="2400" u="sng" dirty="0"/>
          </a:p>
        </p:txBody>
      </p:sp>
      <p:sp>
        <p:nvSpPr>
          <p:cNvPr id="10" name="사각형: 모서리가 접힌 도형 9">
            <a:extLst>
              <a:ext uri="{FF2B5EF4-FFF2-40B4-BE49-F238E27FC236}">
                <a16:creationId xmlns:a16="http://schemas.microsoft.com/office/drawing/2014/main" id="{1F5CEF54-BE8A-4857-9B8A-A27AEED23963}"/>
              </a:ext>
            </a:extLst>
          </p:cNvPr>
          <p:cNvSpPr/>
          <p:nvPr/>
        </p:nvSpPr>
        <p:spPr>
          <a:xfrm>
            <a:off x="1047554" y="1599045"/>
            <a:ext cx="1790299" cy="461665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게임 화면</a:t>
            </a:r>
          </a:p>
        </p:txBody>
      </p:sp>
      <p:sp>
        <p:nvSpPr>
          <p:cNvPr id="18" name="사각형: 모서리가 접힌 도형 17">
            <a:extLst>
              <a:ext uri="{FF2B5EF4-FFF2-40B4-BE49-F238E27FC236}">
                <a16:creationId xmlns:a16="http://schemas.microsoft.com/office/drawing/2014/main" id="{E9D494B9-CA8D-43EF-B44A-116BB96F7869}"/>
              </a:ext>
            </a:extLst>
          </p:cNvPr>
          <p:cNvSpPr/>
          <p:nvPr/>
        </p:nvSpPr>
        <p:spPr>
          <a:xfrm>
            <a:off x="1047552" y="2589487"/>
            <a:ext cx="1790299" cy="461665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게임 설명</a:t>
            </a:r>
          </a:p>
        </p:txBody>
      </p:sp>
      <p:sp>
        <p:nvSpPr>
          <p:cNvPr id="19" name="사각형: 모서리가 접힌 도형 18">
            <a:extLst>
              <a:ext uri="{FF2B5EF4-FFF2-40B4-BE49-F238E27FC236}">
                <a16:creationId xmlns:a16="http://schemas.microsoft.com/office/drawing/2014/main" id="{3287F169-FAA1-45B6-81C9-B10C3934738C}"/>
              </a:ext>
            </a:extLst>
          </p:cNvPr>
          <p:cNvSpPr/>
          <p:nvPr/>
        </p:nvSpPr>
        <p:spPr>
          <a:xfrm>
            <a:off x="1047549" y="4367497"/>
            <a:ext cx="1790299" cy="461665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게임 실행</a:t>
            </a:r>
          </a:p>
        </p:txBody>
      </p:sp>
      <p:sp>
        <p:nvSpPr>
          <p:cNvPr id="20" name="사각형: 모서리가 접힌 도형 19">
            <a:extLst>
              <a:ext uri="{FF2B5EF4-FFF2-40B4-BE49-F238E27FC236}">
                <a16:creationId xmlns:a16="http://schemas.microsoft.com/office/drawing/2014/main" id="{020CFE50-1080-449C-B67F-C98EC4190B95}"/>
              </a:ext>
            </a:extLst>
          </p:cNvPr>
          <p:cNvSpPr/>
          <p:nvPr/>
        </p:nvSpPr>
        <p:spPr>
          <a:xfrm>
            <a:off x="1047549" y="3542579"/>
            <a:ext cx="1790299" cy="461665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게임 종료</a:t>
            </a:r>
          </a:p>
        </p:txBody>
      </p:sp>
      <p:sp>
        <p:nvSpPr>
          <p:cNvPr id="37" name="사각형: 모서리가 접힌 도형 36">
            <a:extLst>
              <a:ext uri="{FF2B5EF4-FFF2-40B4-BE49-F238E27FC236}">
                <a16:creationId xmlns:a16="http://schemas.microsoft.com/office/drawing/2014/main" id="{F95BB7DC-BDA7-4DA9-943A-CDE0A1E63765}"/>
              </a:ext>
            </a:extLst>
          </p:cNvPr>
          <p:cNvSpPr/>
          <p:nvPr/>
        </p:nvSpPr>
        <p:spPr>
          <a:xfrm>
            <a:off x="3120994" y="4931252"/>
            <a:ext cx="1790299" cy="461665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몬스터</a:t>
            </a:r>
          </a:p>
        </p:txBody>
      </p:sp>
      <p:sp>
        <p:nvSpPr>
          <p:cNvPr id="38" name="사각형: 모서리가 접힌 도형 37">
            <a:extLst>
              <a:ext uri="{FF2B5EF4-FFF2-40B4-BE49-F238E27FC236}">
                <a16:creationId xmlns:a16="http://schemas.microsoft.com/office/drawing/2014/main" id="{ACBD13E0-5984-405D-B259-C1028883B1F3}"/>
              </a:ext>
            </a:extLst>
          </p:cNvPr>
          <p:cNvSpPr/>
          <p:nvPr/>
        </p:nvSpPr>
        <p:spPr>
          <a:xfrm>
            <a:off x="3120995" y="4370194"/>
            <a:ext cx="1790299" cy="461665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아이템</a:t>
            </a:r>
            <a:r>
              <a:rPr lang="en-US" altLang="ko-KR" dirty="0"/>
              <a:t>(</a:t>
            </a:r>
            <a:r>
              <a:rPr lang="ko-KR" altLang="en-US" dirty="0"/>
              <a:t>목숨</a:t>
            </a:r>
            <a:r>
              <a:rPr lang="en-US" altLang="ko-KR" dirty="0"/>
              <a:t>-1)</a:t>
            </a:r>
            <a:endParaRPr lang="ko-KR" altLang="en-US" dirty="0"/>
          </a:p>
        </p:txBody>
      </p:sp>
      <p:sp>
        <p:nvSpPr>
          <p:cNvPr id="45" name="사각형: 모서리가 접힌 도형 44">
            <a:extLst>
              <a:ext uri="{FF2B5EF4-FFF2-40B4-BE49-F238E27FC236}">
                <a16:creationId xmlns:a16="http://schemas.microsoft.com/office/drawing/2014/main" id="{3E728540-D301-449B-8E14-4708E07B519C}"/>
              </a:ext>
            </a:extLst>
          </p:cNvPr>
          <p:cNvSpPr/>
          <p:nvPr/>
        </p:nvSpPr>
        <p:spPr>
          <a:xfrm>
            <a:off x="3120993" y="5492309"/>
            <a:ext cx="1790299" cy="461665"/>
          </a:xfrm>
          <a:prstGeom prst="foldedCorner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게임 </a:t>
            </a:r>
            <a:r>
              <a:rPr lang="en-US" altLang="ko-KR" dirty="0"/>
              <a:t>Clear</a:t>
            </a:r>
            <a:endParaRPr lang="ko-KR" altLang="en-US" dirty="0"/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C1136A48-C19E-4BB1-8214-77FE57D5CD01}"/>
              </a:ext>
            </a:extLst>
          </p:cNvPr>
          <p:cNvCxnSpPr>
            <a:stCxn id="10" idx="1"/>
            <a:endCxn id="18" idx="1"/>
          </p:cNvCxnSpPr>
          <p:nvPr/>
        </p:nvCxnSpPr>
        <p:spPr>
          <a:xfrm rot="10800000" flipV="1">
            <a:off x="1047552" y="1829878"/>
            <a:ext cx="2" cy="990442"/>
          </a:xfrm>
          <a:prstGeom prst="bentConnector3">
            <a:avLst>
              <a:gd name="adj1" fmla="val 1143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52FA41C3-5E0E-49C1-BD3C-C72621A8D2EB}"/>
              </a:ext>
            </a:extLst>
          </p:cNvPr>
          <p:cNvCxnSpPr>
            <a:stCxn id="19" idx="3"/>
            <a:endCxn id="38" idx="1"/>
          </p:cNvCxnSpPr>
          <p:nvPr/>
        </p:nvCxnSpPr>
        <p:spPr>
          <a:xfrm>
            <a:off x="2837848" y="4598330"/>
            <a:ext cx="283147" cy="269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0D55CC84-1B8B-4E8E-87DA-7FC89056FA80}"/>
              </a:ext>
            </a:extLst>
          </p:cNvPr>
          <p:cNvCxnSpPr>
            <a:stCxn id="19" idx="3"/>
            <a:endCxn id="37" idx="1"/>
          </p:cNvCxnSpPr>
          <p:nvPr/>
        </p:nvCxnSpPr>
        <p:spPr>
          <a:xfrm>
            <a:off x="2837848" y="4598330"/>
            <a:ext cx="283146" cy="5637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E19B014F-C66E-49B3-9551-893BE72A6073}"/>
              </a:ext>
            </a:extLst>
          </p:cNvPr>
          <p:cNvCxnSpPr>
            <a:stCxn id="19" idx="3"/>
            <a:endCxn id="45" idx="1"/>
          </p:cNvCxnSpPr>
          <p:nvPr/>
        </p:nvCxnSpPr>
        <p:spPr>
          <a:xfrm>
            <a:off x="2837848" y="4598330"/>
            <a:ext cx="283145" cy="11248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733E371E-F903-4A30-9852-CDFDDBAD5CB3}"/>
              </a:ext>
            </a:extLst>
          </p:cNvPr>
          <p:cNvCxnSpPr>
            <a:stCxn id="18" idx="1"/>
            <a:endCxn id="20" idx="1"/>
          </p:cNvCxnSpPr>
          <p:nvPr/>
        </p:nvCxnSpPr>
        <p:spPr>
          <a:xfrm rot="10800000" flipV="1">
            <a:off x="1047550" y="2820320"/>
            <a:ext cx="3" cy="953092"/>
          </a:xfrm>
          <a:prstGeom prst="bentConnector3">
            <a:avLst>
              <a:gd name="adj1" fmla="val 762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70383613-E025-48D8-88A2-E1AF0CC4C918}"/>
              </a:ext>
            </a:extLst>
          </p:cNvPr>
          <p:cNvCxnSpPr>
            <a:stCxn id="10" idx="1"/>
            <a:endCxn id="19" idx="1"/>
          </p:cNvCxnSpPr>
          <p:nvPr/>
        </p:nvCxnSpPr>
        <p:spPr>
          <a:xfrm rot="10800000" flipV="1">
            <a:off x="1047550" y="1829878"/>
            <a:ext cx="5" cy="2768452"/>
          </a:xfrm>
          <a:prstGeom prst="bentConnector3">
            <a:avLst>
              <a:gd name="adj1" fmla="val 4572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077BF0C5-E5C3-4C93-B214-F69CE743B7D9}"/>
              </a:ext>
            </a:extLst>
          </p:cNvPr>
          <p:cNvCxnSpPr>
            <a:stCxn id="18" idx="3"/>
            <a:endCxn id="10" idx="3"/>
          </p:cNvCxnSpPr>
          <p:nvPr/>
        </p:nvCxnSpPr>
        <p:spPr>
          <a:xfrm flipV="1">
            <a:off x="2837851" y="1829878"/>
            <a:ext cx="2" cy="990442"/>
          </a:xfrm>
          <a:prstGeom prst="bentConnector3">
            <a:avLst>
              <a:gd name="adj1" fmla="val 1143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2DEA0EC4-59D4-4F2F-9CC5-8FD2B1C7F516}"/>
              </a:ext>
            </a:extLst>
          </p:cNvPr>
          <p:cNvCxnSpPr>
            <a:stCxn id="38" idx="3"/>
            <a:endCxn id="10" idx="3"/>
          </p:cNvCxnSpPr>
          <p:nvPr/>
        </p:nvCxnSpPr>
        <p:spPr>
          <a:xfrm flipH="1" flipV="1">
            <a:off x="2837853" y="1829878"/>
            <a:ext cx="2073441" cy="2771149"/>
          </a:xfrm>
          <a:prstGeom prst="bentConnector3">
            <a:avLst>
              <a:gd name="adj1" fmla="val -110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연결선: 꺾임 84">
            <a:extLst>
              <a:ext uri="{FF2B5EF4-FFF2-40B4-BE49-F238E27FC236}">
                <a16:creationId xmlns:a16="http://schemas.microsoft.com/office/drawing/2014/main" id="{4270BBBB-F419-44F8-B5D9-6B66D1FCFD11}"/>
              </a:ext>
            </a:extLst>
          </p:cNvPr>
          <p:cNvCxnSpPr>
            <a:stCxn id="37" idx="3"/>
            <a:endCxn id="10" idx="3"/>
          </p:cNvCxnSpPr>
          <p:nvPr/>
        </p:nvCxnSpPr>
        <p:spPr>
          <a:xfrm flipH="1" flipV="1">
            <a:off x="2837853" y="1829878"/>
            <a:ext cx="2073440" cy="3332207"/>
          </a:xfrm>
          <a:prstGeom prst="bentConnector3">
            <a:avLst>
              <a:gd name="adj1" fmla="val -110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연결선: 꺾임 86">
            <a:extLst>
              <a:ext uri="{FF2B5EF4-FFF2-40B4-BE49-F238E27FC236}">
                <a16:creationId xmlns:a16="http://schemas.microsoft.com/office/drawing/2014/main" id="{C0B157A7-51F8-4ABD-99A0-5FC677A16E19}"/>
              </a:ext>
            </a:extLst>
          </p:cNvPr>
          <p:cNvCxnSpPr>
            <a:stCxn id="45" idx="3"/>
            <a:endCxn id="10" idx="3"/>
          </p:cNvCxnSpPr>
          <p:nvPr/>
        </p:nvCxnSpPr>
        <p:spPr>
          <a:xfrm flipH="1" flipV="1">
            <a:off x="2837853" y="1829878"/>
            <a:ext cx="2073439" cy="3893264"/>
          </a:xfrm>
          <a:prstGeom prst="bentConnector3">
            <a:avLst>
              <a:gd name="adj1" fmla="val -110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화면 녹화 88">
            <a:hlinkClick r:id="" action="ppaction://media"/>
            <a:extLst>
              <a:ext uri="{FF2B5EF4-FFF2-40B4-BE49-F238E27FC236}">
                <a16:creationId xmlns:a16="http://schemas.microsoft.com/office/drawing/2014/main" id="{B70D3742-91EF-4D84-B77F-35209FCF8B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0654" y="1599045"/>
            <a:ext cx="5889827" cy="410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3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81" fill="hold"/>
                                        <p:tgtEl>
                                          <p:spTgt spid="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47D7B9-DA05-4992-B3DB-B67D886D2F04}"/>
              </a:ext>
            </a:extLst>
          </p:cNvPr>
          <p:cNvGrpSpPr/>
          <p:nvPr/>
        </p:nvGrpSpPr>
        <p:grpSpPr>
          <a:xfrm>
            <a:off x="0" y="264695"/>
            <a:ext cx="12192000" cy="6328610"/>
            <a:chOff x="0" y="264695"/>
            <a:chExt cx="12192000" cy="63286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EF67C7-8FD4-491E-BBA9-A3391971AB2E}"/>
                </a:ext>
              </a:extLst>
            </p:cNvPr>
            <p:cNvSpPr/>
            <p:nvPr/>
          </p:nvSpPr>
          <p:spPr>
            <a:xfrm>
              <a:off x="0" y="264695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7DE4CC-7128-4D63-B98F-B26FB5425B4B}"/>
                </a:ext>
              </a:extLst>
            </p:cNvPr>
            <p:cNvSpPr/>
            <p:nvPr/>
          </p:nvSpPr>
          <p:spPr>
            <a:xfrm>
              <a:off x="0" y="6314172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3BECF85-9EC2-49EA-9C78-184B550C4A88}"/>
              </a:ext>
            </a:extLst>
          </p:cNvPr>
          <p:cNvSpPr txBox="1"/>
          <p:nvPr/>
        </p:nvSpPr>
        <p:spPr>
          <a:xfrm>
            <a:off x="1047549" y="777183"/>
            <a:ext cx="2714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u="sng" dirty="0"/>
              <a:t>* </a:t>
            </a:r>
            <a:r>
              <a:rPr lang="ko-KR" altLang="en-US" sz="2400" u="sng" dirty="0"/>
              <a:t>기여도 </a:t>
            </a:r>
            <a:r>
              <a:rPr lang="en-US" altLang="ko-KR" sz="2400" u="sng" dirty="0"/>
              <a:t>*</a:t>
            </a:r>
            <a:endParaRPr lang="ko-KR" altLang="en-US" sz="2400" u="sng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BDF724-1763-40D0-AD82-97D6110E6E52}"/>
              </a:ext>
            </a:extLst>
          </p:cNvPr>
          <p:cNvSpPr txBox="1"/>
          <p:nvPr/>
        </p:nvSpPr>
        <p:spPr>
          <a:xfrm>
            <a:off x="1047549" y="1896880"/>
            <a:ext cx="88648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모든 팀원들이 매주 </a:t>
            </a:r>
            <a:r>
              <a:rPr lang="en-US" altLang="ko-KR" dirty="0"/>
              <a:t>2</a:t>
            </a:r>
            <a:r>
              <a:rPr lang="ko-KR" altLang="en-US" dirty="0"/>
              <a:t>회 가지는 회의에 성실하게 참여하였으며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주어진 파트에 대한 구현을 성실하게 임함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 결과 처음 일정을 작성한 날짜에 맞춰 프로젝트를 완성함</a:t>
            </a:r>
            <a:r>
              <a:rPr lang="en-US" altLang="ko-KR" dirty="0"/>
              <a:t>.</a:t>
            </a:r>
          </a:p>
        </p:txBody>
      </p:sp>
      <p:graphicFrame>
        <p:nvGraphicFramePr>
          <p:cNvPr id="7" name="표 12">
            <a:extLst>
              <a:ext uri="{FF2B5EF4-FFF2-40B4-BE49-F238E27FC236}">
                <a16:creationId xmlns:a16="http://schemas.microsoft.com/office/drawing/2014/main" id="{B01153D2-EB83-4C50-B26A-E652FADD12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2148378"/>
              </p:ext>
            </p:extLst>
          </p:nvPr>
        </p:nvGraphicFramePr>
        <p:xfrm>
          <a:off x="1047549" y="4032241"/>
          <a:ext cx="9633820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60355">
                  <a:extLst>
                    <a:ext uri="{9D8B030D-6E8A-4147-A177-3AD203B41FA5}">
                      <a16:colId xmlns:a16="http://schemas.microsoft.com/office/drawing/2014/main" val="3161887922"/>
                    </a:ext>
                  </a:extLst>
                </a:gridCol>
                <a:gridCol w="4321743">
                  <a:extLst>
                    <a:ext uri="{9D8B030D-6E8A-4147-A177-3AD203B41FA5}">
                      <a16:colId xmlns:a16="http://schemas.microsoft.com/office/drawing/2014/main" val="354088029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882070408"/>
                    </a:ext>
                  </a:extLst>
                </a:gridCol>
                <a:gridCol w="1722922">
                  <a:extLst>
                    <a:ext uri="{9D8B030D-6E8A-4147-A177-3AD203B41FA5}">
                      <a16:colId xmlns:a16="http://schemas.microsoft.com/office/drawing/2014/main" val="1570434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역할 분담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기여도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서명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473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이유진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몬스터 구현 파트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이유진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278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이인구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플레이어 구현 파트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이인구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77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강재윤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폭탄 설치 구현 파트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강재윤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52825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총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팀원 수 </a:t>
                      </a:r>
                      <a:r>
                        <a:rPr lang="en-US" altLang="ko-KR" dirty="0"/>
                        <a:t>* 100</a:t>
                      </a:r>
                      <a:r>
                        <a:rPr lang="ko-KR" altLang="en-US" dirty="0"/>
                        <a:t>점 만점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784844"/>
                  </a:ext>
                </a:extLst>
              </a:tr>
            </a:tbl>
          </a:graphicData>
        </a:graphic>
      </p:graphicFrame>
      <p:pic>
        <p:nvPicPr>
          <p:cNvPr id="8" name="그래픽 7" descr="Diploma 롤">
            <a:extLst>
              <a:ext uri="{FF2B5EF4-FFF2-40B4-BE49-F238E27FC236}">
                <a16:creationId xmlns:a16="http://schemas.microsoft.com/office/drawing/2014/main" id="{81299AC8-DC38-4FB0-B9C8-11E905FA1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93875" y="5388145"/>
            <a:ext cx="637081" cy="63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26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47D7B9-DA05-4992-B3DB-B67D886D2F04}"/>
              </a:ext>
            </a:extLst>
          </p:cNvPr>
          <p:cNvGrpSpPr/>
          <p:nvPr/>
        </p:nvGrpSpPr>
        <p:grpSpPr>
          <a:xfrm>
            <a:off x="0" y="264695"/>
            <a:ext cx="12192000" cy="6328610"/>
            <a:chOff x="0" y="264695"/>
            <a:chExt cx="12192000" cy="632861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EF67C7-8FD4-491E-BBA9-A3391971AB2E}"/>
                </a:ext>
              </a:extLst>
            </p:cNvPr>
            <p:cNvSpPr/>
            <p:nvPr/>
          </p:nvSpPr>
          <p:spPr>
            <a:xfrm>
              <a:off x="0" y="264695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7DE4CC-7128-4D63-B98F-B26FB5425B4B}"/>
                </a:ext>
              </a:extLst>
            </p:cNvPr>
            <p:cNvSpPr/>
            <p:nvPr/>
          </p:nvSpPr>
          <p:spPr>
            <a:xfrm>
              <a:off x="0" y="6314172"/>
              <a:ext cx="12192000" cy="27913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F66FC64-8C9B-4698-9596-03A9F8DA21B0}"/>
              </a:ext>
            </a:extLst>
          </p:cNvPr>
          <p:cNvSpPr txBox="1"/>
          <p:nvPr/>
        </p:nvSpPr>
        <p:spPr>
          <a:xfrm>
            <a:off x="2602029" y="2435192"/>
            <a:ext cx="69879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/>
              <a:t>감사합니다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05F2B-3CCB-4DFB-A47C-BB9701D220F0}"/>
              </a:ext>
            </a:extLst>
          </p:cNvPr>
          <p:cNvSpPr txBox="1"/>
          <p:nvPr/>
        </p:nvSpPr>
        <p:spPr>
          <a:xfrm>
            <a:off x="1645921" y="4726005"/>
            <a:ext cx="9452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PPT </a:t>
            </a:r>
            <a:r>
              <a:rPr lang="ko-KR" altLang="en-US" sz="2400" dirty="0"/>
              <a:t>작성 </a:t>
            </a:r>
            <a:r>
              <a:rPr lang="en-US" altLang="ko-KR" sz="2400" dirty="0"/>
              <a:t>: </a:t>
            </a:r>
            <a:r>
              <a:rPr lang="ko-KR" altLang="en-US" sz="2400" dirty="0"/>
              <a:t>이유진       </a:t>
            </a:r>
            <a:r>
              <a:rPr lang="en-US" altLang="ko-KR" sz="2400" dirty="0"/>
              <a:t> PPT </a:t>
            </a:r>
            <a:r>
              <a:rPr lang="ko-KR" altLang="en-US" sz="2400" dirty="0"/>
              <a:t>발표 </a:t>
            </a:r>
            <a:r>
              <a:rPr lang="en-US" altLang="ko-KR" sz="2400" dirty="0"/>
              <a:t>: </a:t>
            </a:r>
            <a:r>
              <a:rPr lang="ko-KR" altLang="en-US" sz="2400" dirty="0"/>
              <a:t>이인구</a:t>
            </a:r>
            <a:r>
              <a:rPr lang="en-US" altLang="ko-KR" sz="2400" dirty="0"/>
              <a:t>        </a:t>
            </a:r>
            <a:r>
              <a:rPr lang="ko-KR" altLang="en-US" sz="2400" dirty="0"/>
              <a:t>게임 발표 </a:t>
            </a:r>
            <a:r>
              <a:rPr lang="en-US" altLang="ko-KR" sz="2400" dirty="0"/>
              <a:t>: </a:t>
            </a:r>
            <a:r>
              <a:rPr lang="ko-KR" altLang="en-US" sz="2400" dirty="0"/>
              <a:t>강재윤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pic>
        <p:nvPicPr>
          <p:cNvPr id="8" name="그래픽 7" descr="엄지손가락 위로 기호">
            <a:extLst>
              <a:ext uri="{FF2B5EF4-FFF2-40B4-BE49-F238E27FC236}">
                <a16:creationId xmlns:a16="http://schemas.microsoft.com/office/drawing/2014/main" id="{81CE06D8-AF76-4B52-A4B2-B08E86BEB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32770" y="263971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546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</TotalTime>
  <Words>433</Words>
  <Application>Microsoft Office PowerPoint</Application>
  <PresentationFormat>와이드스크린</PresentationFormat>
  <Paragraphs>115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Bauhaus 93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유진</dc:creator>
  <cp:lastModifiedBy>이 유진</cp:lastModifiedBy>
  <cp:revision>19</cp:revision>
  <dcterms:created xsi:type="dcterms:W3CDTF">2019-12-05T09:48:07Z</dcterms:created>
  <dcterms:modified xsi:type="dcterms:W3CDTF">2019-12-05T13:25:28Z</dcterms:modified>
</cp:coreProperties>
</file>

<file path=docProps/thumbnail.jpeg>
</file>